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38" r:id="rId3"/>
    <p:sldId id="459" r:id="rId4"/>
    <p:sldId id="497" r:id="rId5"/>
    <p:sldId id="264" r:id="rId6"/>
    <p:sldId id="380" r:id="rId7"/>
    <p:sldId id="444" r:id="rId8"/>
    <p:sldId id="413" r:id="rId9"/>
    <p:sldId id="464" r:id="rId10"/>
    <p:sldId id="466" r:id="rId11"/>
    <p:sldId id="468" r:id="rId12"/>
    <p:sldId id="470" r:id="rId13"/>
    <p:sldId id="489" r:id="rId14"/>
    <p:sldId id="469" r:id="rId15"/>
    <p:sldId id="476" r:id="rId16"/>
    <p:sldId id="477" r:id="rId17"/>
    <p:sldId id="490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40" r:id="rId26"/>
    <p:sldId id="491" r:id="rId27"/>
    <p:sldId id="462" r:id="rId28"/>
    <p:sldId id="429" r:id="rId29"/>
    <p:sldId id="492" r:id="rId30"/>
    <p:sldId id="432" r:id="rId31"/>
    <p:sldId id="433" r:id="rId32"/>
    <p:sldId id="434" r:id="rId33"/>
    <p:sldId id="439" r:id="rId34"/>
    <p:sldId id="493" r:id="rId35"/>
    <p:sldId id="436" r:id="rId36"/>
    <p:sldId id="494" r:id="rId37"/>
    <p:sldId id="479" r:id="rId38"/>
    <p:sldId id="480" r:id="rId39"/>
    <p:sldId id="495" r:id="rId40"/>
    <p:sldId id="496" r:id="rId41"/>
    <p:sldId id="482" r:id="rId42"/>
    <p:sldId id="483" r:id="rId43"/>
    <p:sldId id="484" r:id="rId44"/>
    <p:sldId id="487" r:id="rId45"/>
    <p:sldId id="486" r:id="rId46"/>
    <p:sldId id="488" r:id="rId47"/>
    <p:sldId id="437" r:id="rId48"/>
    <p:sldId id="261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3" autoAdjust="0"/>
    <p:restoredTop sz="95297" autoAdjust="0"/>
  </p:normalViewPr>
  <p:slideViewPr>
    <p:cSldViewPr>
      <p:cViewPr varScale="1">
        <p:scale>
          <a:sx n="108" d="100"/>
          <a:sy n="108" d="100"/>
        </p:scale>
        <p:origin x="522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878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7663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23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3324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185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9766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582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81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4420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939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793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514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336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519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407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0480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6882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9524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368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8632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95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2153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930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710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876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763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8118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2457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9632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0414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1231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515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832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5938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208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596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6700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0615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409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8640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8576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8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0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50.png"/><Relationship Id="rId10" Type="http://schemas.openxmlformats.org/officeDocument/2006/relationships/image" Target="../media/image66.png"/><Relationship Id="rId4" Type="http://schemas.openxmlformats.org/officeDocument/2006/relationships/image" Target="../media/image660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76.png"/><Relationship Id="rId4" Type="http://schemas.openxmlformats.org/officeDocument/2006/relationships/image" Target="../media/image50.png"/><Relationship Id="rId9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0.png"/><Relationship Id="rId5" Type="http://schemas.openxmlformats.org/officeDocument/2006/relationships/image" Target="../media/image80.png"/><Relationship Id="rId4" Type="http://schemas.openxmlformats.org/officeDocument/2006/relationships/image" Target="../media/image790.png"/><Relationship Id="rId9" Type="http://schemas.openxmlformats.org/officeDocument/2006/relationships/image" Target="../media/image8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1.09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ещё кластеризацию (ура х2)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39FC50A5-749B-4969-8DF0-CE7271FDECB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12978" y="980728"/>
            <a:ext cx="626469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Expectation Maximization</a:t>
            </a:r>
            <a:endParaRPr lang="ru-RU" sz="2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3431704" y="5805264"/>
            <a:ext cx="5199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Вместо 16 на 16 слов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6096000" y="980728"/>
            <a:ext cx="629963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Mixture of Gaussians Models</a:t>
            </a:r>
            <a:endParaRPr lang="ru-RU" sz="2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1" name="Picture 10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628800"/>
            <a:ext cx="7392963" cy="41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418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29" name="Прямоугольник с двумя усеченными соседними углами 28"/>
          <p:cNvSpPr/>
          <p:nvPr/>
        </p:nvSpPr>
        <p:spPr>
          <a:xfrm>
            <a:off x="9692640" y="1554480"/>
            <a:ext cx="2020824" cy="96621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D0002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с двумя усеченными соседними углами 29"/>
          <p:cNvSpPr/>
          <p:nvPr/>
        </p:nvSpPr>
        <p:spPr>
          <a:xfrm>
            <a:off x="7388352" y="1956816"/>
            <a:ext cx="2916936" cy="55778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1C601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8564880" y="2173224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9137904" y="2170176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9985248" y="2167128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7339584" y="2145792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8086344" y="2151888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10146792" y="216408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10829544" y="21793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10634472" y="219456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10402824" y="2173224"/>
            <a:ext cx="332232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9640824" y="2151888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11347704" y="2157984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/>
              <p:nvPr/>
            </p:nvSpPr>
            <p:spPr>
              <a:xfrm>
                <a:off x="621963" y="1579367"/>
                <a:ext cx="1750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3" y="1579367"/>
                <a:ext cx="175054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/>
              <p:nvPr/>
            </p:nvSpPr>
            <p:spPr>
              <a:xfrm>
                <a:off x="2497842" y="1552637"/>
                <a:ext cx="18006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842" y="1552637"/>
                <a:ext cx="18006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4296894-928C-4131-952C-C03B42C782D9}"/>
                  </a:ext>
                </a:extLst>
              </p:cNvPr>
              <p:cNvSpPr/>
              <p:nvPr/>
            </p:nvSpPr>
            <p:spPr>
              <a:xfrm>
                <a:off x="396599" y="2528833"/>
                <a:ext cx="11843026" cy="135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Гауссово распределение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4296894-928C-4131-952C-C03B42C78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99" y="2528833"/>
                <a:ext cx="11843026" cy="1351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с двумя усеченными соседними углами 59"/>
          <p:cNvSpPr/>
          <p:nvPr/>
        </p:nvSpPr>
        <p:spPr>
          <a:xfrm>
            <a:off x="9937404" y="4481252"/>
            <a:ext cx="2020824" cy="96621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D0002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с двумя усеченными соседними углами 60"/>
          <p:cNvSpPr/>
          <p:nvPr/>
        </p:nvSpPr>
        <p:spPr>
          <a:xfrm>
            <a:off x="7633116" y="4883588"/>
            <a:ext cx="2916936" cy="55778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1C601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8809644" y="5099996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/>
          <p:cNvSpPr/>
          <p:nvPr/>
        </p:nvSpPr>
        <p:spPr>
          <a:xfrm>
            <a:off x="9382668" y="5096948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10230012" y="509390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7584348" y="5072564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8331108" y="507866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10391556" y="509085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11074308" y="510609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10879236" y="512133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10647588" y="5099996"/>
            <a:ext cx="332232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/>
          <p:cNvSpPr/>
          <p:nvPr/>
        </p:nvSpPr>
        <p:spPr>
          <a:xfrm>
            <a:off x="9885588" y="507866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/>
          <p:cNvSpPr/>
          <p:nvPr/>
        </p:nvSpPr>
        <p:spPr>
          <a:xfrm>
            <a:off x="11592468" y="5084756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/>
          <p:cNvSpPr/>
          <p:nvPr/>
        </p:nvSpPr>
        <p:spPr>
          <a:xfrm>
            <a:off x="8822344" y="5099996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9395368" y="5096948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/>
          <p:cNvSpPr/>
          <p:nvPr/>
        </p:nvSpPr>
        <p:spPr>
          <a:xfrm>
            <a:off x="10242712" y="509390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/>
          <p:cNvSpPr/>
          <p:nvPr/>
        </p:nvSpPr>
        <p:spPr>
          <a:xfrm>
            <a:off x="7597048" y="5072564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77" name="Овал 76"/>
          <p:cNvSpPr/>
          <p:nvPr/>
        </p:nvSpPr>
        <p:spPr>
          <a:xfrm>
            <a:off x="8343808" y="5078660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/>
          <p:cNvSpPr/>
          <p:nvPr/>
        </p:nvSpPr>
        <p:spPr>
          <a:xfrm>
            <a:off x="10404256" y="509085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/>
          <p:cNvSpPr/>
          <p:nvPr/>
        </p:nvSpPr>
        <p:spPr>
          <a:xfrm>
            <a:off x="11087008" y="510609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/>
          <p:cNvSpPr/>
          <p:nvPr/>
        </p:nvSpPr>
        <p:spPr>
          <a:xfrm>
            <a:off x="10891936" y="512133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/>
          <p:cNvSpPr/>
          <p:nvPr/>
        </p:nvSpPr>
        <p:spPr>
          <a:xfrm>
            <a:off x="10660288" y="5099996"/>
            <a:ext cx="332232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/>
          <p:cNvSpPr/>
          <p:nvPr/>
        </p:nvSpPr>
        <p:spPr>
          <a:xfrm>
            <a:off x="9898288" y="5078660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/>
          <p:cNvSpPr/>
          <p:nvPr/>
        </p:nvSpPr>
        <p:spPr>
          <a:xfrm>
            <a:off x="11605168" y="5084756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457200" y="2221952"/>
            <a:ext cx="6381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Допустим мы знаем Истинные Классы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479376" y="4365104"/>
            <a:ext cx="6938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Допустим мы знаем Параметры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</a:rPr>
              <a:t>Гауссиан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596651" y="5374056"/>
                <a:ext cx="5370573" cy="861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1" y="5374056"/>
                <a:ext cx="5370573" cy="861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78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 animBg="1"/>
      <p:bldP spid="30" grpId="0" animBg="1"/>
      <p:bldP spid="45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7" grpId="0"/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/>
              <p:nvPr/>
            </p:nvSpPr>
            <p:spPr>
              <a:xfrm>
                <a:off x="695400" y="1268760"/>
                <a:ext cx="17702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268760"/>
                <a:ext cx="17702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/>
              <p:nvPr/>
            </p:nvSpPr>
            <p:spPr>
              <a:xfrm>
                <a:off x="2783632" y="1196752"/>
                <a:ext cx="18006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96752"/>
                <a:ext cx="18006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249382" y="2190266"/>
                <a:ext cx="9937104" cy="1170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2" y="2190266"/>
                <a:ext cx="9937104" cy="1170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104603" y="3347102"/>
                <a:ext cx="12572096" cy="69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  <m:r>
                          <a:rPr lang="ru-RU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средние значения каждого из p признаков для класса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3" y="3347102"/>
                <a:ext cx="12572096" cy="690895"/>
              </a:xfrm>
              <a:prstGeom prst="rect">
                <a:avLst/>
              </a:prstGeom>
              <a:blipFill>
                <a:blip r:embed="rId7"/>
                <a:stretch>
                  <a:fillRect b="-12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119110" y="4137884"/>
                <a:ext cx="10651570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матрица ковариации всех p признаков для класса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10" y="4137884"/>
                <a:ext cx="10651570" cy="690895"/>
              </a:xfrm>
              <a:prstGeom prst="rect">
                <a:avLst/>
              </a:prstGeom>
              <a:blipFill>
                <a:blip r:embed="rId8"/>
                <a:stretch>
                  <a:fillRect b="-11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56C2684-ED02-489D-BBE9-DB48EDEF65E0}"/>
                  </a:ext>
                </a:extLst>
              </p:cNvPr>
              <p:cNvSpPr/>
              <p:nvPr/>
            </p:nvSpPr>
            <p:spPr>
              <a:xfrm>
                <a:off x="84408" y="4854002"/>
                <a:ext cx="5716693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определитель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56C2684-ED02-489D-BBE9-DB48EDEF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8" y="4854002"/>
                <a:ext cx="5716693" cy="690895"/>
              </a:xfrm>
              <a:prstGeom prst="rect">
                <a:avLst/>
              </a:prstGeom>
              <a:blipFill>
                <a:blip r:embed="rId9"/>
                <a:stretch>
                  <a:fillRect b="-114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3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367151" y="4777549"/>
                <a:ext cx="5227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88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1" y="4777549"/>
                <a:ext cx="52278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1621987" y="5450635"/>
                <a:ext cx="3435684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.45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−1.90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−1.90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1.71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87" y="5450635"/>
                <a:ext cx="3435684" cy="819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6250395" y="4721719"/>
                <a:ext cx="5227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−2.00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395" y="4721719"/>
                <a:ext cx="5227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7505231" y="5394805"/>
                <a:ext cx="2900281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0.81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31" y="5394805"/>
                <a:ext cx="2900281" cy="810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5930" y="1258431"/>
            <a:ext cx="3631597" cy="352183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4122" y="1249377"/>
            <a:ext cx="3668899" cy="35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/>
              <p:nvPr/>
            </p:nvSpPr>
            <p:spPr>
              <a:xfrm>
                <a:off x="551384" y="1345598"/>
                <a:ext cx="5988371" cy="534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Задаем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</a:t>
                </a:r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случайным образом</a:t>
                </a: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5598"/>
                <a:ext cx="5988371" cy="534826"/>
              </a:xfrm>
              <a:prstGeom prst="rect">
                <a:avLst/>
              </a:prstGeom>
              <a:blipFill>
                <a:blip r:embed="rId4"/>
                <a:stretch>
                  <a:fillRect l="-1526" t="-11494" r="-509"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155144" y="185461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Ожидание)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/>
              <p:nvPr/>
            </p:nvSpPr>
            <p:spPr>
              <a:xfrm>
                <a:off x="767408" y="4653136"/>
                <a:ext cx="4050340" cy="534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Пересчитываем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653136"/>
                <a:ext cx="4050340" cy="534826"/>
              </a:xfrm>
              <a:prstGeom prst="rect">
                <a:avLst/>
              </a:prstGeom>
              <a:blipFill>
                <a:blip r:embed="rId5"/>
                <a:stretch>
                  <a:fillRect l="-2410" t="-11364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188672" y="4046126"/>
            <a:ext cx="3953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Максимизация)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476260" y="2387908"/>
                <a:ext cx="6357051" cy="866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Присваиваем каждой точке наиболее вероятный класс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60" y="2387908"/>
                <a:ext cx="6357051" cy="866006"/>
              </a:xfrm>
              <a:prstGeom prst="rect">
                <a:avLst/>
              </a:prstGeom>
              <a:blipFill>
                <a:blip r:embed="rId6"/>
                <a:stretch>
                  <a:fillRect l="-1438" t="-5634" b="-9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911424" y="3284984"/>
                <a:ext cx="5370573" cy="861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284984"/>
                <a:ext cx="5370573" cy="861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216744" y="5479132"/>
            <a:ext cx="6505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Повторяем Шаги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 до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сходимости</a:t>
            </a:r>
          </a:p>
        </p:txBody>
      </p:sp>
      <p:pic>
        <p:nvPicPr>
          <p:cNvPr id="17" name="Picture 4" descr="em_0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41"/>
          <a:stretch/>
        </p:blipFill>
        <p:spPr bwMode="auto">
          <a:xfrm>
            <a:off x="6888088" y="1556792"/>
            <a:ext cx="1554670" cy="183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em_1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6"/>
          <a:stretch/>
        </p:blipFill>
        <p:spPr bwMode="auto">
          <a:xfrm>
            <a:off x="8616280" y="1556793"/>
            <a:ext cx="1540449" cy="18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0"/>
          <a:srcRect r="52634"/>
          <a:stretch/>
        </p:blipFill>
        <p:spPr>
          <a:xfrm>
            <a:off x="10344472" y="1556792"/>
            <a:ext cx="1512168" cy="17958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1"/>
          <a:srcRect r="52469"/>
          <a:stretch/>
        </p:blipFill>
        <p:spPr>
          <a:xfrm>
            <a:off x="6888088" y="3645024"/>
            <a:ext cx="1512168" cy="178956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2"/>
          <a:srcRect r="52964"/>
          <a:stretch/>
        </p:blipFill>
        <p:spPr>
          <a:xfrm>
            <a:off x="8616280" y="3645024"/>
            <a:ext cx="1512168" cy="180840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3"/>
          <a:srcRect r="52799"/>
          <a:stretch/>
        </p:blipFill>
        <p:spPr>
          <a:xfrm>
            <a:off x="10344472" y="3645024"/>
            <a:ext cx="1525041" cy="1817419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335360" y="6093296"/>
            <a:ext cx="11449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https://github.com/dashee87/blogScripts/blob/master/Jupyter/2017-05-09-Clustering-with-Scikit-with-GIFs.ipynb</a:t>
            </a:r>
            <a:endParaRPr lang="en-US" sz="1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3" grpId="0"/>
      <p:bldP spid="54" grpId="0"/>
      <p:bldP spid="55" grpId="0"/>
      <p:bldP spid="56" grpId="0"/>
      <p:bldP spid="57" grpId="0"/>
      <p:bldP spid="58" grpId="0"/>
      <p:bldP spid="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7408" y="3284984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full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полную ковариационную матрицу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240016" y="3284984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tied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все компоненты имеют одну и ту же полную ковариационную матрицу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839416" y="6211669"/>
            <a:ext cx="5112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diag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диагональную ковариационную матрицу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6312025" y="6165304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 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spherical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единственную дисперсию.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3933056"/>
            <a:ext cx="3352800" cy="223837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4005064"/>
            <a:ext cx="3352800" cy="223837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072" y="1124744"/>
            <a:ext cx="3352800" cy="2238375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052736"/>
            <a:ext cx="33528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5" y="873070"/>
            <a:ext cx="11453109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 (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совместно с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3663" y="1266603"/>
            <a:ext cx="1236453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вероятностный подход, который моделирует данные как смесь вероятностных распределений, что делает его более гибким, чем традиционные методы кластеризации.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Он может быть чувствителен к начальным значениям средних и ковариационных матриц кластеров, что может потребовать нескольких прогонов с разными инициализациями.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Чувствительность к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сингулярностям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(если в каком-то кластере мало точек – могут возникнуть проблемы с матрицей ковариации)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Опять надо задавать числа кластеров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подходы к использованию ковариационной матрицы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EM-кластеризация может быть расширена для обработки негауссовых распределений и включения предварительных знаний о данных.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методы кластеризации, такие как DBSCAN, могут превосходить кластеризацию EM для определенных типов наборов данных (там где есть «структура»)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2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91344" y="1700808"/>
            <a:ext cx="9037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Оцените матрицу близости для каждой точки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/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276634" y="199300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360415" y="196868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29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068721" y="314513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Овал 3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988602" y="5305377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Овал 3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8908482" y="472931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Овал 36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40730" y="5377385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48126" y="2776456"/>
            <a:ext cx="80803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Сгруппируйте две ближайшие точки в одну 	группу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Пересчитать матрицу близости</a:t>
            </a:r>
          </a:p>
        </p:txBody>
      </p:sp>
      <p:sp>
        <p:nvSpPr>
          <p:cNvPr id="4" name="Овал 3"/>
          <p:cNvSpPr/>
          <p:nvPr/>
        </p:nvSpPr>
        <p:spPr>
          <a:xfrm>
            <a:off x="9264352" y="1844824"/>
            <a:ext cx="1656184" cy="86409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31757" y="4403128"/>
            <a:ext cx="7577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Повторить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 у вас не будет  	только одна группа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Следите за матрицей близости на 	каждом шаге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9912424" y="5157192"/>
            <a:ext cx="1872208" cy="86409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8688288" y="1844824"/>
            <a:ext cx="3168352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8832304" y="4077072"/>
            <a:ext cx="3240360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400256" y="1772816"/>
            <a:ext cx="3888432" cy="4680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3071664" y="1349725"/>
            <a:ext cx="56255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9" grpId="0"/>
      <p:bldP spid="39" grpId="0"/>
      <p:bldP spid="4" grpId="0" animBg="1"/>
      <p:bldP spid="41" grpId="0"/>
      <p:bldP spid="42" grpId="0" animBg="1"/>
      <p:bldP spid="43" grpId="0" animBg="1"/>
      <p:bldP spid="44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кратчайшее расстояние между любыми двумя точками в обоих кластерах</a:t>
            </a:r>
          </a:p>
        </p:txBody>
      </p:sp>
      <p:cxnSp>
        <p:nvCxnSpPr>
          <p:cNvPr id="5" name="Прямая соединительная линия 4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193A367F-40F1-4856-AEDA-73EF6D589691}"/>
              </a:ext>
            </a:extLst>
          </p:cNvPr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6FDCEBC-3704-4AF6-8967-88B61EEA842F}"/>
              </a:ext>
            </a:extLst>
          </p:cNvPr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0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623392" y="1052736"/>
            <a:ext cx="105131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Кружочки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квадратики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ромбики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Задаем гипотетические центры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Пересчитываем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среднее по близости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Повторяем (до победного)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Локтя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внутренние и внешние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в целом все сложно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1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9223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наибольшее расстояние между любыми двумя точками в обоих кластерах</a:t>
            </a: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среднее расстояние между каждой точкой в одном кластере и каждой точкой в другом кластере</a:t>
            </a:r>
          </a:p>
        </p:txBody>
      </p:sp>
      <p:cxnSp>
        <p:nvCxnSpPr>
          <p:cNvPr id="27" name="Прямая соединительная линия 26"/>
          <p:cNvCxnSpPr>
            <a:stCxn id="40" idx="2"/>
            <a:endCxn id="5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40" idx="1"/>
            <a:endCxn id="5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46" idx="1"/>
            <a:endCxn id="5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46" idx="1"/>
            <a:endCxn id="5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>
            <a:stCxn id="49" idx="2"/>
            <a:endCxn id="5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49" idx="2"/>
            <a:endCxn id="5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5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cxnSp>
        <p:nvCxnSpPr>
          <p:cNvPr id="27" name="Прямая соединительная линия 26"/>
          <p:cNvCxnSpPr>
            <a:stCxn id="15" idx="2"/>
            <a:endCxn id="18" idx="0"/>
          </p:cNvCxnSpPr>
          <p:nvPr/>
        </p:nvCxnSpPr>
        <p:spPr>
          <a:xfrm>
            <a:off x="10632504" y="3501008"/>
            <a:ext cx="36004" cy="18002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одного кластера до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другого кластера</a:t>
            </a:r>
          </a:p>
        </p:txBody>
      </p:sp>
      <p:sp>
        <p:nvSpPr>
          <p:cNvPr id="15" name="Ромб 14"/>
          <p:cNvSpPr/>
          <p:nvPr/>
        </p:nvSpPr>
        <p:spPr>
          <a:xfrm>
            <a:off x="10416480" y="3068960"/>
            <a:ext cx="432048" cy="432048"/>
          </a:xfrm>
          <a:prstGeom prst="diamond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10488488" y="5301208"/>
            <a:ext cx="360040" cy="432048"/>
          </a:xfrm>
          <a:prstGeom prst="diamond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3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5" grpId="0"/>
      <p:bldP spid="15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 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4149080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Ward’s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(Связь Уорда)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средний квадрат расстояния между каждой точкой     в одном кластере до каждой точке в другом кластере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Овал 4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Овал 4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Овал 60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3" name="Прямая соединительная линия 62"/>
          <p:cNvCxnSpPr>
            <a:stCxn id="32" idx="2"/>
            <a:endCxn id="4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32" idx="2"/>
            <a:endCxn id="4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stCxn id="32" idx="1"/>
            <a:endCxn id="4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stCxn id="34" idx="1"/>
            <a:endCxn id="4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>
            <a:stCxn id="34" idx="1"/>
            <a:endCxn id="4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38" idx="2"/>
            <a:endCxn id="4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38" idx="2"/>
            <a:endCxn id="4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>
            <a:stCxn id="38" idx="2"/>
            <a:endCxn id="4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4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2903D07-7B01-4C24-912D-1C7193041C83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C1C0BB-F004-4CB1-813C-E61507040076}"/>
              </a:ext>
            </a:extLst>
          </p:cNvPr>
          <p:cNvSpPr/>
          <p:nvPr/>
        </p:nvSpPr>
        <p:spPr>
          <a:xfrm>
            <a:off x="2528023" y="6213515"/>
            <a:ext cx="6703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dendrogram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0BFBCF3-74F1-4C96-9B09-1AE707E3A326}"/>
              </a:ext>
            </a:extLst>
          </p:cNvPr>
          <p:cNvCxnSpPr>
            <a:cxnSpLocks/>
          </p:cNvCxnSpPr>
          <p:nvPr/>
        </p:nvCxnSpPr>
        <p:spPr>
          <a:xfrm>
            <a:off x="2711624" y="2852936"/>
            <a:ext cx="820891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E9FB5C-0200-4605-854F-C4CA2148719A}"/>
              </a:ext>
            </a:extLst>
          </p:cNvPr>
          <p:cNvSpPr/>
          <p:nvPr/>
        </p:nvSpPr>
        <p:spPr>
          <a:xfrm>
            <a:off x="983607" y="2060849"/>
            <a:ext cx="431873" cy="39604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074" y="1980406"/>
            <a:ext cx="11115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772816"/>
            <a:ext cx="928102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85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772816"/>
            <a:ext cx="7252320" cy="402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4654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6DD3CF-3A75-4C26-9310-BF77E8599FE4}"/>
              </a:ext>
            </a:extLst>
          </p:cNvPr>
          <p:cNvSpPr/>
          <p:nvPr/>
        </p:nvSpPr>
        <p:spPr>
          <a:xfrm>
            <a:off x="147549" y="5785995"/>
            <a:ext cx="6243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4D540B-FDA9-4CBD-A856-3C6386DD138F}"/>
              </a:ext>
            </a:extLst>
          </p:cNvPr>
          <p:cNvSpPr/>
          <p:nvPr/>
        </p:nvSpPr>
        <p:spPr>
          <a:xfrm>
            <a:off x="6489586" y="5716016"/>
            <a:ext cx="6931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C7EF5A3-A3DF-4D55-8905-C19B56CEA993}"/>
              </a:ext>
            </a:extLst>
          </p:cNvPr>
          <p:cNvSpPr/>
          <p:nvPr/>
        </p:nvSpPr>
        <p:spPr>
          <a:xfrm>
            <a:off x="6526485" y="6071775"/>
            <a:ext cx="5312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712420"/>
            <a:ext cx="3973398" cy="409421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3675" y="1689401"/>
            <a:ext cx="3932525" cy="40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2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5" y="873070"/>
            <a:ext cx="11453109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59514" y="1861515"/>
            <a:ext cx="1167297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Базовая и понятная идея алгоритма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пространственная и временная сложность для иерархической кластеризации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Разновидность метрики расстояния (связи) имеет свои достоинства и недостатки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иерархической кластеризации нет математической целевой функции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5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9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рекоммендует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0" y="1086954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are several other clustering methods that you can use depending on your data and the problem you are trying to solve. Here are some popular alternatives to k-means clustering: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Hierarchical Clustering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builds a hierarchy of clusters by iteratively merging or splitting the clusters based on the similarity between the data points. It can be agglomerative (bottom-up) or divisive (top-down).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Density-Based Spatial Clustering of Applications with Noise; it is a density-based clustering algorithm that groups together the regions of high-density data points into clusters. It is suitable for data that are not well approximated by globular clusters and for clustering problems where the clusters have non-uniform density.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Gaussian Mixture Model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uses a mixture of Gaussian distributions to fit the data and assigns each data point to the cluster with the highest probability of belonging to that cluster. It can handle non-spherical data, overlapping clusters, and has a soft assignment of data points to clusters.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Spectral Clustering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uses the spectral decomposition of the similarity matrix of the data points to perform clustering. It can handle non-spherical clusters and non-linearly separable data.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3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740" y="923917"/>
            <a:ext cx="11377264" cy="82773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Density-Based Spatial Clustering of Applications with Noise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4D4F9298-8F56-435D-BFEC-66C214E6314D}"/>
              </a:ext>
            </a:extLst>
          </p:cNvPr>
          <p:cNvSpPr/>
          <p:nvPr/>
        </p:nvSpPr>
        <p:spPr>
          <a:xfrm rot="6602461" flipH="1">
            <a:off x="10154873" y="4515729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2F662F3-0A87-421B-9762-EEABFF46D598}"/>
              </a:ext>
            </a:extLst>
          </p:cNvPr>
          <p:cNvSpPr/>
          <p:nvPr/>
        </p:nvSpPr>
        <p:spPr>
          <a:xfrm rot="6602461" flipH="1">
            <a:off x="11213064" y="3671447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44F8758-343A-4468-81B7-ABCE5FF761AD}"/>
              </a:ext>
            </a:extLst>
          </p:cNvPr>
          <p:cNvSpPr/>
          <p:nvPr/>
        </p:nvSpPr>
        <p:spPr>
          <a:xfrm rot="6602461" flipH="1">
            <a:off x="9785617" y="285873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F54537E-203B-44E0-B324-7DFACD32E21F}"/>
              </a:ext>
            </a:extLst>
          </p:cNvPr>
          <p:cNvSpPr/>
          <p:nvPr/>
        </p:nvSpPr>
        <p:spPr>
          <a:xfrm rot="6602461" flipH="1">
            <a:off x="10859736" y="4515727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60D536D-3D09-4E9E-B8DB-C53485C84522}"/>
              </a:ext>
            </a:extLst>
          </p:cNvPr>
          <p:cNvSpPr/>
          <p:nvPr/>
        </p:nvSpPr>
        <p:spPr>
          <a:xfrm rot="6602461" flipH="1">
            <a:off x="10800976" y="5096145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336149" y="2085170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EE3D3F3-825A-4EAF-861E-A99FE2B862E9}"/>
              </a:ext>
            </a:extLst>
          </p:cNvPr>
          <p:cNvSpPr/>
          <p:nvPr/>
        </p:nvSpPr>
        <p:spPr>
          <a:xfrm rot="6602461" flipH="1">
            <a:off x="9389424" y="3302189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F8B1B0A-F9EF-4C6E-9DBE-13542EDEC04F}"/>
              </a:ext>
            </a:extLst>
          </p:cNvPr>
          <p:cNvSpPr/>
          <p:nvPr/>
        </p:nvSpPr>
        <p:spPr>
          <a:xfrm rot="6602461" flipH="1">
            <a:off x="9898236" y="3466977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74604B0-53CC-4D00-8178-BC0842468D6D}"/>
              </a:ext>
            </a:extLst>
          </p:cNvPr>
          <p:cNvSpPr/>
          <p:nvPr/>
        </p:nvSpPr>
        <p:spPr>
          <a:xfrm>
            <a:off x="416106" y="2166774"/>
            <a:ext cx="845371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огромном зале толпа людей отмечает чей-то день рождения. Кто-то слоняется один, а большинство - с друзьями. Некоторые компании просто толпятся, некоторые - поют или танцуют.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Мы хотим разделить людей в комнате на группы.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Задача - различать группы таких разных форм и не забывать об одиночках.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Определим, что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определенным человеком собралась толпа, если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 стоит еще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несколько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человек.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BF4C98C-C7A5-4C43-8C83-B6A60F60D254}"/>
              </a:ext>
            </a:extLst>
          </p:cNvPr>
          <p:cNvSpPr/>
          <p:nvPr/>
        </p:nvSpPr>
        <p:spPr>
          <a:xfrm>
            <a:off x="9984432" y="4260771"/>
            <a:ext cx="1388562" cy="12449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9151381" y="2668874"/>
            <a:ext cx="1388562" cy="124491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06826E-475F-4B88-BEF0-6ABDA46A06D7}"/>
              </a:ext>
            </a:extLst>
          </p:cNvPr>
          <p:cNvSpPr/>
          <p:nvPr/>
        </p:nvSpPr>
        <p:spPr>
          <a:xfrm>
            <a:off x="436164" y="1562442"/>
            <a:ext cx="11763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Пространственная кластеризация на основе плотности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учетом шума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08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5349933" y="491099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4079776" y="368699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Epsilon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Min Points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FBD6B5-42FA-485C-A510-1431F1BACCE3}"/>
              </a:ext>
            </a:extLst>
          </p:cNvPr>
          <p:cNvSpPr/>
          <p:nvPr/>
        </p:nvSpPr>
        <p:spPr>
          <a:xfrm>
            <a:off x="328405" y="1803286"/>
            <a:ext cx="1080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Максимальное расстояние, на котором точка может находиться от другой точки, чтобы считаться соседней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248796" y="2804839"/>
            <a:ext cx="10965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Количество точек, которое необходимо «собрать» в диапазоне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чтобы они считались кластером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/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42754B5-8449-475B-8E2A-5C28576AEDB7}"/>
              </a:ext>
            </a:extLst>
          </p:cNvPr>
          <p:cNvCxnSpPr>
            <a:cxnSpLocks/>
            <a:stCxn id="22" idx="0"/>
            <a:endCxn id="24" idx="6"/>
          </p:cNvCxnSpPr>
          <p:nvPr/>
        </p:nvCxnSpPr>
        <p:spPr>
          <a:xfrm flipV="1">
            <a:off x="5419753" y="4946990"/>
            <a:ext cx="1180023" cy="12337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352F553-32C0-4D5B-9B0A-BFC9D392C452}"/>
              </a:ext>
            </a:extLst>
          </p:cNvPr>
          <p:cNvSpPr/>
          <p:nvPr/>
        </p:nvSpPr>
        <p:spPr>
          <a:xfrm>
            <a:off x="4702670" y="4028713"/>
            <a:ext cx="1393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Radius</a:t>
            </a:r>
            <a:endParaRPr lang="ru-RU" sz="24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2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/>
      <p:bldP spid="13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850879" y="300506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862687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195644" y="1725630"/>
            <a:ext cx="10965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4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EE9586E-D165-4AB8-8592-A00683F36A68}"/>
              </a:ext>
            </a:extLst>
          </p:cNvPr>
          <p:cNvSpPr/>
          <p:nvPr/>
        </p:nvSpPr>
        <p:spPr>
          <a:xfrm rot="6602461" flipH="1">
            <a:off x="9850574" y="421093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7AF9D91-2428-4CFF-95AC-B259757E69A8}"/>
              </a:ext>
            </a:extLst>
          </p:cNvPr>
          <p:cNvSpPr/>
          <p:nvPr/>
        </p:nvSpPr>
        <p:spPr>
          <a:xfrm rot="6602461" flipH="1">
            <a:off x="8678138" y="300711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88A2C67-FEB1-45F6-94DC-0C6FC6060C5D}"/>
              </a:ext>
            </a:extLst>
          </p:cNvPr>
          <p:cNvSpPr/>
          <p:nvPr/>
        </p:nvSpPr>
        <p:spPr>
          <a:xfrm rot="6602461" flipH="1">
            <a:off x="8773079" y="449897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DB6828A-77CF-43A7-A6F5-67D90902C15D}"/>
              </a:ext>
            </a:extLst>
          </p:cNvPr>
          <p:cNvSpPr/>
          <p:nvPr/>
        </p:nvSpPr>
        <p:spPr>
          <a:xfrm rot="6602461" flipH="1">
            <a:off x="7918277" y="460015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9A09CAE-BC3B-4799-9C56-34A6805A3006}"/>
              </a:ext>
            </a:extLst>
          </p:cNvPr>
          <p:cNvSpPr/>
          <p:nvPr/>
        </p:nvSpPr>
        <p:spPr>
          <a:xfrm rot="6602461" flipH="1">
            <a:off x="7954754" y="358375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A105B94-D043-4C16-B4B6-FC102BC171C9}"/>
              </a:ext>
            </a:extLst>
          </p:cNvPr>
          <p:cNvSpPr/>
          <p:nvPr/>
        </p:nvSpPr>
        <p:spPr>
          <a:xfrm rot="6602461" flipH="1">
            <a:off x="10288401" y="6392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7A371480-BDE5-4943-BAAD-997EC64AFF93}"/>
              </a:ext>
            </a:extLst>
          </p:cNvPr>
          <p:cNvSpPr/>
          <p:nvPr/>
        </p:nvSpPr>
        <p:spPr>
          <a:xfrm rot="6602461" flipH="1">
            <a:off x="1209613" y="294962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C800C1-630C-498E-9AE6-5E70AD80D866}"/>
              </a:ext>
            </a:extLst>
          </p:cNvPr>
          <p:cNvSpPr/>
          <p:nvPr/>
        </p:nvSpPr>
        <p:spPr>
          <a:xfrm rot="6602461" flipH="1">
            <a:off x="1929693" y="344937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FFAC8FF-1C2A-4BA0-A5FA-F3482D2947BA}"/>
              </a:ext>
            </a:extLst>
          </p:cNvPr>
          <p:cNvSpPr/>
          <p:nvPr/>
        </p:nvSpPr>
        <p:spPr>
          <a:xfrm rot="6602461" flipH="1">
            <a:off x="2505757" y="26884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AA970B6-F76A-4D97-BF78-2E03B7A813FA}"/>
              </a:ext>
            </a:extLst>
          </p:cNvPr>
          <p:cNvSpPr/>
          <p:nvPr/>
        </p:nvSpPr>
        <p:spPr>
          <a:xfrm rot="6602461" flipH="1">
            <a:off x="2793789" y="539332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358D81CC-75BA-4B14-A1DA-1190D6DA71C8}"/>
              </a:ext>
            </a:extLst>
          </p:cNvPr>
          <p:cNvSpPr/>
          <p:nvPr/>
        </p:nvSpPr>
        <p:spPr>
          <a:xfrm rot="6602461" flipH="1">
            <a:off x="3369853" y="4498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F3ECA68-16BC-4A17-8DE8-16AFEB5E2168}"/>
              </a:ext>
            </a:extLst>
          </p:cNvPr>
          <p:cNvSpPr/>
          <p:nvPr/>
        </p:nvSpPr>
        <p:spPr>
          <a:xfrm rot="6602461" flipH="1">
            <a:off x="4161941" y="543948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5D9CFAB-3CE8-47C2-86B5-FBD5190CBF86}"/>
              </a:ext>
            </a:extLst>
          </p:cNvPr>
          <p:cNvSpPr/>
          <p:nvPr/>
        </p:nvSpPr>
        <p:spPr>
          <a:xfrm rot="6602461" flipH="1">
            <a:off x="1930360" y="6031446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5A65236-6F35-4C9C-BFA6-52E9CDCB79C3}"/>
              </a:ext>
            </a:extLst>
          </p:cNvPr>
          <p:cNvSpPr/>
          <p:nvPr/>
        </p:nvSpPr>
        <p:spPr>
          <a:xfrm rot="6602461" flipH="1">
            <a:off x="3585878" y="630065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87D98E1D-31DD-4AD7-8382-612CF513E164}"/>
              </a:ext>
            </a:extLst>
          </p:cNvPr>
          <p:cNvSpPr/>
          <p:nvPr/>
        </p:nvSpPr>
        <p:spPr>
          <a:xfrm rot="6602461" flipH="1">
            <a:off x="1779995" y="50233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DC61F4D8-4B61-41AE-8170-3585482256A5}"/>
              </a:ext>
            </a:extLst>
          </p:cNvPr>
          <p:cNvSpPr/>
          <p:nvPr/>
        </p:nvSpPr>
        <p:spPr>
          <a:xfrm>
            <a:off x="745413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BC9180B-9016-4E15-9466-F827CC2252FA}"/>
              </a:ext>
            </a:extLst>
          </p:cNvPr>
          <p:cNvSpPr/>
          <p:nvPr/>
        </p:nvSpPr>
        <p:spPr>
          <a:xfrm>
            <a:off x="8634074" y="295548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C16D4BE-7F15-45AE-8586-A9BB01B86440}"/>
              </a:ext>
            </a:extLst>
          </p:cNvPr>
          <p:cNvSpPr/>
          <p:nvPr/>
        </p:nvSpPr>
        <p:spPr>
          <a:xfrm>
            <a:off x="7614408" y="3155228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E7DDBC7-C06B-4C0D-AB15-5984A050DA53}"/>
              </a:ext>
            </a:extLst>
          </p:cNvPr>
          <p:cNvSpPr/>
          <p:nvPr/>
        </p:nvSpPr>
        <p:spPr>
          <a:xfrm>
            <a:off x="6822320" y="2511225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8F83912F-C1D9-4449-8A9E-9EAE078DC30E}"/>
              </a:ext>
            </a:extLst>
          </p:cNvPr>
          <p:cNvSpPr/>
          <p:nvPr/>
        </p:nvSpPr>
        <p:spPr>
          <a:xfrm>
            <a:off x="6658967" y="3419277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53139275-A0A0-48C9-A359-A1A8983E3E65}"/>
              </a:ext>
            </a:extLst>
          </p:cNvPr>
          <p:cNvSpPr/>
          <p:nvPr/>
        </p:nvSpPr>
        <p:spPr>
          <a:xfrm>
            <a:off x="1575001" y="416109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72F9A7E1-D383-45D1-91DB-8975B5768AD5}"/>
              </a:ext>
            </a:extLst>
          </p:cNvPr>
          <p:cNvSpPr/>
          <p:nvPr/>
        </p:nvSpPr>
        <p:spPr>
          <a:xfrm>
            <a:off x="2099695" y="3274968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99E2252-0A1F-447C-9384-EF7C7EC9E9A5}"/>
              </a:ext>
            </a:extLst>
          </p:cNvPr>
          <p:cNvSpPr/>
          <p:nvPr/>
        </p:nvSpPr>
        <p:spPr>
          <a:xfrm>
            <a:off x="2933688" y="420900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B4DF24F-7B4C-4790-90C5-B33D6060A1FB}"/>
              </a:ext>
            </a:extLst>
          </p:cNvPr>
          <p:cNvSpPr/>
          <p:nvPr/>
        </p:nvSpPr>
        <p:spPr>
          <a:xfrm>
            <a:off x="2123554" y="4978032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54FBDA2-BA65-4260-8B43-491A4EED5DB6}"/>
              </a:ext>
            </a:extLst>
          </p:cNvPr>
          <p:cNvSpPr/>
          <p:nvPr/>
        </p:nvSpPr>
        <p:spPr>
          <a:xfrm>
            <a:off x="801772" y="4767623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4BDD0B43-5FBB-4D87-997A-2A0764D75F53}"/>
              </a:ext>
            </a:extLst>
          </p:cNvPr>
          <p:cNvSpPr/>
          <p:nvPr/>
        </p:nvSpPr>
        <p:spPr>
          <a:xfrm>
            <a:off x="598055" y="3737874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413B03F-6F61-4A06-9BF1-41527A820702}"/>
              </a:ext>
            </a:extLst>
          </p:cNvPr>
          <p:cNvSpPr/>
          <p:nvPr/>
        </p:nvSpPr>
        <p:spPr>
          <a:xfrm>
            <a:off x="1499183" y="2740872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0571DA7-CC00-41C8-9E5C-A6F548DE66B1}"/>
              </a:ext>
            </a:extLst>
          </p:cNvPr>
          <p:cNvSpPr/>
          <p:nvPr/>
        </p:nvSpPr>
        <p:spPr>
          <a:xfrm>
            <a:off x="9089324" y="6198135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9FC613A4-017B-4C27-92F7-461D34B2425E}"/>
              </a:ext>
            </a:extLst>
          </p:cNvPr>
          <p:cNvSpPr/>
          <p:nvPr/>
        </p:nvSpPr>
        <p:spPr>
          <a:xfrm>
            <a:off x="2207677" y="3625751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56F512E-97F2-45EF-8341-A624A0FDA332}"/>
              </a:ext>
            </a:extLst>
          </p:cNvPr>
          <p:cNvSpPr/>
          <p:nvPr/>
        </p:nvSpPr>
        <p:spPr>
          <a:xfrm>
            <a:off x="3325828" y="6246259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C5EA23B-9C02-4978-8028-0B72E17146D8}"/>
              </a:ext>
            </a:extLst>
          </p:cNvPr>
          <p:cNvSpPr/>
          <p:nvPr/>
        </p:nvSpPr>
        <p:spPr>
          <a:xfrm>
            <a:off x="5914608" y="4864655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8754498-77C8-4D0D-AAF1-4824BDE72FC1}"/>
              </a:ext>
            </a:extLst>
          </p:cNvPr>
          <p:cNvSpPr/>
          <p:nvPr/>
        </p:nvSpPr>
        <p:spPr>
          <a:xfrm>
            <a:off x="8819350" y="2245614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4BBB8D7E-63C7-4E20-82D0-B91488F271B0}"/>
              </a:ext>
            </a:extLst>
          </p:cNvPr>
          <p:cNvSpPr/>
          <p:nvPr/>
        </p:nvSpPr>
        <p:spPr>
          <a:xfrm rot="6602461" flipH="1">
            <a:off x="9735984" y="2887783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5233318-1453-4F90-8BC7-F458F26EF94C}"/>
              </a:ext>
            </a:extLst>
          </p:cNvPr>
          <p:cNvSpPr/>
          <p:nvPr/>
        </p:nvSpPr>
        <p:spPr>
          <a:xfrm rot="6602461" flipH="1">
            <a:off x="9784690" y="4102938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8B134FA-D713-4CE1-A568-01F37744229F}"/>
              </a:ext>
            </a:extLst>
          </p:cNvPr>
          <p:cNvSpPr/>
          <p:nvPr/>
        </p:nvSpPr>
        <p:spPr>
          <a:xfrm rot="6602461" flipH="1">
            <a:off x="7802475" y="4472436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31B3FD4-A6F0-4551-A6CC-29B72831E210}"/>
              </a:ext>
            </a:extLst>
          </p:cNvPr>
          <p:cNvSpPr/>
          <p:nvPr/>
        </p:nvSpPr>
        <p:spPr>
          <a:xfrm rot="6602461" flipH="1">
            <a:off x="8597305" y="288778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61F217E3-AE1E-45E5-A8F6-54FB02EEDF08}"/>
              </a:ext>
            </a:extLst>
          </p:cNvPr>
          <p:cNvSpPr/>
          <p:nvPr/>
        </p:nvSpPr>
        <p:spPr>
          <a:xfrm rot="6602461" flipH="1">
            <a:off x="3494329" y="625881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6F0670E7-F411-4F95-9653-B54073F4B638}"/>
              </a:ext>
            </a:extLst>
          </p:cNvPr>
          <p:cNvSpPr/>
          <p:nvPr/>
        </p:nvSpPr>
        <p:spPr>
          <a:xfrm rot="6602461" flipH="1">
            <a:off x="4066918" y="532500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E84388E-5531-4829-87E2-8D481D37D3A5}"/>
              </a:ext>
            </a:extLst>
          </p:cNvPr>
          <p:cNvSpPr/>
          <p:nvPr/>
        </p:nvSpPr>
        <p:spPr>
          <a:xfrm rot="6602461" flipH="1">
            <a:off x="3269038" y="437263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7B6D9820-D1CB-400F-8F2A-C23D160445E5}"/>
              </a:ext>
            </a:extLst>
          </p:cNvPr>
          <p:cNvSpPr/>
          <p:nvPr/>
        </p:nvSpPr>
        <p:spPr>
          <a:xfrm rot="6602461" flipH="1">
            <a:off x="1810465" y="5907549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4FD0745-D823-46C2-A4A4-DD0015A4EDE3}"/>
              </a:ext>
            </a:extLst>
          </p:cNvPr>
          <p:cNvSpPr/>
          <p:nvPr/>
        </p:nvSpPr>
        <p:spPr>
          <a:xfrm rot="6602461" flipH="1">
            <a:off x="1679008" y="493992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652C721-8ABE-4FCC-B68B-FB1A1A0F6D7F}"/>
              </a:ext>
            </a:extLst>
          </p:cNvPr>
          <p:cNvSpPr/>
          <p:nvPr/>
        </p:nvSpPr>
        <p:spPr>
          <a:xfrm rot="6602461" flipH="1">
            <a:off x="2547594" y="5154584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7B19AC3D-995D-440A-9134-31B8B21CEB8E}"/>
              </a:ext>
            </a:extLst>
          </p:cNvPr>
          <p:cNvSpPr/>
          <p:nvPr/>
        </p:nvSpPr>
        <p:spPr>
          <a:xfrm rot="6602461" flipH="1">
            <a:off x="7715718" y="3292590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60F597A6-EB15-402D-A483-DFBA3EA30F54}"/>
              </a:ext>
            </a:extLst>
          </p:cNvPr>
          <p:cNvSpPr/>
          <p:nvPr/>
        </p:nvSpPr>
        <p:spPr>
          <a:xfrm rot="6602461" flipH="1">
            <a:off x="8506458" y="4260658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C7D28730-D5E7-4613-90EA-5DF3C80926E2}"/>
              </a:ext>
            </a:extLst>
          </p:cNvPr>
          <p:cNvSpPr/>
          <p:nvPr/>
        </p:nvSpPr>
        <p:spPr>
          <a:xfrm>
            <a:off x="4873631" y="3052755"/>
            <a:ext cx="2723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Основная точка</a:t>
            </a:r>
            <a:endParaRPr lang="ru-RU" sz="2400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2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83" y="1628800"/>
            <a:ext cx="456995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47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95813778-4731-4465-B460-FC92D691EC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78" y="1791066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3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00392" y="1363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42718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минимальное знание для определения входных параметров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неспособность соединять кластеры через «отверстия» и, наоборот, способность (ошибочно) соединять отдельные кластеры через густонаселенные «шумовые» мосты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обнаруживать скопления любой формы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Могут возникнуть проблемы с данными более высокой размерности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3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39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8423976" y="1090162"/>
            <a:ext cx="720000" cy="72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1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9373080" y="2564369"/>
            <a:ext cx="720000" cy="7200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3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11207915" y="2570403"/>
            <a:ext cx="720000" cy="72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4</a:t>
            </a:r>
            <a:endParaRPr lang="ru-RU" sz="3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10663199" y="1174662"/>
            <a:ext cx="720000" cy="720000"/>
          </a:xfrm>
          <a:prstGeom prst="ellipse">
            <a:avLst/>
          </a:prstGeom>
          <a:solidFill>
            <a:srgbClr val="E7E21E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2</a:t>
            </a:r>
            <a:endParaRPr lang="ru-RU" sz="3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1" name="Прямая соединительная линия 30"/>
          <p:cNvCxnSpPr>
            <a:stCxn id="25" idx="5"/>
            <a:endCxn id="26" idx="1"/>
          </p:cNvCxnSpPr>
          <p:nvPr/>
        </p:nvCxnSpPr>
        <p:spPr>
          <a:xfrm>
            <a:off x="9038534" y="1704720"/>
            <a:ext cx="439988" cy="9650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25" idx="6"/>
            <a:endCxn id="28" idx="2"/>
          </p:cNvCxnSpPr>
          <p:nvPr/>
        </p:nvCxnSpPr>
        <p:spPr>
          <a:xfrm>
            <a:off x="9143976" y="1450162"/>
            <a:ext cx="1519223" cy="84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stCxn id="26" idx="6"/>
            <a:endCxn id="27" idx="2"/>
          </p:cNvCxnSpPr>
          <p:nvPr/>
        </p:nvCxnSpPr>
        <p:spPr>
          <a:xfrm>
            <a:off x="10093080" y="2924369"/>
            <a:ext cx="1114835" cy="60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28" idx="3"/>
            <a:endCxn id="26" idx="7"/>
          </p:cNvCxnSpPr>
          <p:nvPr/>
        </p:nvCxnSpPr>
        <p:spPr>
          <a:xfrm flipH="1">
            <a:off x="9987638" y="1789220"/>
            <a:ext cx="781003" cy="8805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9321351" y="692272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351" y="692272"/>
                <a:ext cx="1199559" cy="757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8142892" y="1994462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892" y="1994462"/>
                <a:ext cx="1199559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9426975" y="1540280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975" y="1540280"/>
                <a:ext cx="119955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10095422" y="2724775"/>
                <a:ext cx="121026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422" y="2724775"/>
                <a:ext cx="1210267" cy="757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Таблица 38"/>
              <p:cNvGraphicFramePr>
                <a:graphicFrameLocks noGrp="1"/>
              </p:cNvGraphicFramePr>
              <p:nvPr/>
            </p:nvGraphicFramePr>
            <p:xfrm>
              <a:off x="4180809" y="1615275"/>
              <a:ext cx="3337975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690245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62" b="0" i="0" u="none" strike="noStrike" cap="none" dirty="0" smtClean="0">
                                    <a:solidFill>
                                      <a:schemeClr val="bg1"/>
                                    </a:solidFill>
                                    <a:latin typeface="+mn-lt"/>
                                    <a:ea typeface="+mn-ea"/>
                                    <a:cs typeface="+mn-cs"/>
                                    <a:sym typeface="Arial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>
                                    <a:solidFill>
                                      <a:schemeClr val="bg1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Таблица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917220"/>
                  </p:ext>
                </p:extLst>
              </p:nvPr>
            </p:nvGraphicFramePr>
            <p:xfrm>
              <a:off x="4180809" y="1615275"/>
              <a:ext cx="3337975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690245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107547" r="-204032" b="-3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107547" r="-102400" b="-3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55263" t="-211538" r="-330702" b="-2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211538" r="-102400" b="-2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343548" t="-211538" r="-3226" b="-23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55263" t="-305660" r="-330702" b="-1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305660" r="-204032" b="-1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343548" t="-305660" r="-3226" b="-132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413462" r="-204032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413462" r="-102400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755691" y="1117825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Смежности А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Adjacency)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Таблица 40"/>
              <p:cNvGraphicFramePr>
                <a:graphicFrameLocks noGrp="1"/>
              </p:cNvGraphicFramePr>
              <p:nvPr/>
            </p:nvGraphicFramePr>
            <p:xfrm>
              <a:off x="4106868" y="3859026"/>
              <a:ext cx="3403730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62" b="0" i="0" u="none" strike="noStrike" cap="none" dirty="0" smtClean="0">
                                    <a:solidFill>
                                      <a:schemeClr val="bg1"/>
                                    </a:solidFill>
                                    <a:latin typeface="+mn-lt"/>
                                    <a:ea typeface="+mn-ea"/>
                                    <a:cs typeface="+mn-cs"/>
                                    <a:sym typeface="Arial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>
                                    <a:solidFill>
                                      <a:schemeClr val="bg1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Таблица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2365055"/>
                  </p:ext>
                </p:extLst>
              </p:nvPr>
            </p:nvGraphicFramePr>
            <p:xfrm>
              <a:off x="4106868" y="3859026"/>
              <a:ext cx="3403730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111538" r="-301600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111538" r="-204032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111538" r="-102400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207547" r="-301600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207547" r="-204032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207547" r="-102400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2419" t="-207547" r="-3226" b="-230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313462" r="-301600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313462" r="-204032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313462" r="-102400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2419" t="-313462" r="-3226" b="-1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413462" r="-204032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413462" r="-102400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2419" t="-413462" r="-3226" b="-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-4801" y="1741005"/>
                <a:ext cx="4155540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ij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вес ребра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 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если нет ребра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1" y="1741005"/>
                <a:ext cx="4155540" cy="916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953359" y="3325362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Лапласиан 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The Laplacian)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111386" y="4274467"/>
                <a:ext cx="4238530" cy="1459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ij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:</m:t>
                                  </m:r>
                                  <m:r>
                                    <a:rPr lang="ru-RU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если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:</m:t>
                                  </m:r>
                                  <m:r>
                                    <a:rPr lang="ru-RU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вес ребра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 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если нет ребра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6" y="4274467"/>
                <a:ext cx="4238530" cy="1459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67627" y="3775017"/>
                <a:ext cx="2181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𝐷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A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" y="3775017"/>
                <a:ext cx="218188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7897366" y="3755401"/>
                <a:ext cx="3206435" cy="658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j</m:t>
                        </m:r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i</m:t>
                            </m:r>
                            <m: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j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ij</m:t>
                            </m:r>
                          </m:sub>
                        </m:sSub>
                      </m:e>
                    </m:nary>
                  </m:oMath>
                </a14:m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366" y="3755401"/>
                <a:ext cx="3206435" cy="6581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042222" y="4325770"/>
                <a:ext cx="3523306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222" y="4325770"/>
                <a:ext cx="3523306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040713" y="4804095"/>
                <a:ext cx="3523306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13" y="4804095"/>
                <a:ext cx="3523306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330426" y="5265823"/>
                <a:ext cx="4013040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26" y="5265823"/>
                <a:ext cx="4013040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7634155" y="5754709"/>
                <a:ext cx="3415325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55" y="5754709"/>
                <a:ext cx="3415325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1094326" y="5616965"/>
                <a:ext cx="3857645" cy="805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6" y="5616965"/>
                <a:ext cx="3857645" cy="8059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7536160" y="3429000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Степени 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{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Свободы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}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D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Degree)</a:t>
            </a:r>
          </a:p>
        </p:txBody>
      </p:sp>
    </p:spTree>
    <p:extLst>
      <p:ext uri="{BB962C8B-B14F-4D97-AF65-F5344CB8AC3E}">
        <p14:creationId xmlns:p14="http://schemas.microsoft.com/office/powerpoint/2010/main" val="29169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35760" y="1065471"/>
            <a:ext cx="4662751" cy="481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2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3392" y="1700808"/>
            <a:ext cx="45849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Граф К Ближайших Соседей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049943" y="2447153"/>
            <a:ext cx="98835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множества 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это граф, в котором две вершины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q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связаны ребром, если расстояние между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q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находится среди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k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наименьших расстояний от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до других объектов в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65BA2CD-B838-0CD5-B6E5-C4D683329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064" y="3861048"/>
            <a:ext cx="3671110" cy="2500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C1ABFE5-85EE-944B-EEEB-6F520C0FDEB1}"/>
                  </a:ext>
                </a:extLst>
              </p:cNvPr>
              <p:cNvSpPr/>
              <p:nvPr/>
            </p:nvSpPr>
            <p:spPr>
              <a:xfrm>
                <a:off x="7320136" y="3284984"/>
                <a:ext cx="25488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𝐤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𝟐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C1ABFE5-85EE-944B-EEEB-6F520C0FD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3284984"/>
                <a:ext cx="25488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15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0" grpId="0"/>
      <p:bldP spid="21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35760" y="1065471"/>
            <a:ext cx="4662751" cy="481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2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46847" y="2326788"/>
                <a:ext cx="5783825" cy="157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47" y="2326788"/>
                <a:ext cx="5783825" cy="1572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479376" y="1844824"/>
            <a:ext cx="82157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Радиально-базисная функция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(Radial basis function)</a:t>
            </a:r>
            <a:endParaRPr lang="ru-RU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764" y="4421956"/>
            <a:ext cx="3235834" cy="220117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232" y="1844824"/>
            <a:ext cx="3287078" cy="221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760296" y="1196752"/>
                <a:ext cx="2139047" cy="633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296" y="1196752"/>
                <a:ext cx="2139047" cy="633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8976320" y="3933056"/>
                <a:ext cx="1960793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А</m:t>
                          </m:r>
                          <m:r>
                            <m:rPr>
                              <m:nor/>
                            </m:rPr>
                            <a:rPr lang="ru-RU" sz="28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  <m:r>
                            <a:rPr lang="ru-RU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m:rPr>
                          <m:nor/>
                        </m:rPr>
                        <a:rPr lang="ru-RU" sz="24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3933056"/>
                <a:ext cx="1960793" cy="595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BE866A-6C97-6849-A559-144F16E23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6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кластеризации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19336" y="1124744"/>
            <a:ext cx="119533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Centroid-based / Partitioning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группируют точки данных вместе на основе близости точек данных к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центроиду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(центру кластера)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Connectivity-based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связности группируют точки данных вместе на основе близости между кластерами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Density-based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плотности группируют точки данных вместе на основе плотности, а не расстояния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Distribution-based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Методы, основанные на распределении, группируют точки данных вместе на основе их вероятности принадлежности к одному и тому же распределению вероятностей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Compression-based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сжатия преобразуют точки данных во вложение и впоследствии выполняют кластеризацию данных более низкого измерения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11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35760" y="1065471"/>
            <a:ext cx="4662751" cy="481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2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232" y="1844824"/>
            <a:ext cx="3287078" cy="221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832304" y="1196752"/>
                <a:ext cx="2139047" cy="633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196752"/>
                <a:ext cx="2139047" cy="6336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216" y="4221088"/>
            <a:ext cx="3634360" cy="2272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5447928" y="4797152"/>
                <a:ext cx="2548553" cy="633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𝑳</m:t>
                      </m:r>
                      <m:r>
                        <a:rPr lang="ru-RU" sz="3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4797152"/>
                <a:ext cx="2548553" cy="6336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983432" y="2060848"/>
                <a:ext cx="2181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𝐷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A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060848"/>
                <a:ext cx="2181885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4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2796620" y="1224905"/>
                <a:ext cx="258295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20" y="1224905"/>
                <a:ext cx="258295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507767" y="2521630"/>
                <a:ext cx="745338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7" y="2521630"/>
                <a:ext cx="7453387" cy="573427"/>
              </a:xfrm>
              <a:prstGeom prst="rect">
                <a:avLst/>
              </a:prstGeom>
              <a:blipFill>
                <a:blip r:embed="rId5"/>
                <a:stretch>
                  <a:fillRect t="-6383" r="-409" b="-25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551384" y="2006048"/>
                <a:ext cx="7389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06048"/>
                <a:ext cx="7389908" cy="584775"/>
              </a:xfrm>
              <a:prstGeom prst="rect">
                <a:avLst/>
              </a:prstGeom>
              <a:blipFill>
                <a:blip r:embed="rId6"/>
                <a:stretch>
                  <a:fillRect t="-3125" r="-33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967" y="1284065"/>
            <a:ext cx="3634360" cy="227278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383051" y="3418405"/>
            <a:ext cx="5360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b="1" dirty="0">
                <a:solidFill>
                  <a:srgbClr val="D5D5D5"/>
                </a:solidFill>
                <a:latin typeface="Courier New" panose="02070309020205020404" pitchFamily="49" charset="0"/>
              </a:rPr>
              <a:t>λ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[0. , 0.4112, 2.4521, 2.7642, 2.9216, 3.053 ]</a:t>
            </a:r>
            <a:endParaRPr lang="ru-RU" sz="14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5033" y="3945350"/>
            <a:ext cx="4617149" cy="2245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1492271" y="2966638"/>
                <a:ext cx="4046813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0=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71" y="2966638"/>
                <a:ext cx="4046813" cy="5734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60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07" y="1580454"/>
            <a:ext cx="796593" cy="25604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8013" y="1808102"/>
            <a:ext cx="2657732" cy="18207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956" y="1736061"/>
            <a:ext cx="3707509" cy="22982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991" y="4134605"/>
            <a:ext cx="4908567" cy="237462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1396" y="4212200"/>
            <a:ext cx="3597973" cy="239256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279576" y="1210790"/>
            <a:ext cx="7321876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(а если потенциальных кластеров больше чем 2?)</a:t>
            </a:r>
            <a:endParaRPr lang="en-US" sz="20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66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2275534" y="1240508"/>
            <a:ext cx="7069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Алгоритм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09078" y="1916832"/>
            <a:ext cx="106022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Посчитайте Лапласиан на данных. Нормализуйте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Найдите собственные значения и собственные вектора Лапласиана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Отсортируйте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собственные вектора по собственным значениям (по возрастанию)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кластеров возьмите первые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собственных векторов и сделайте из них матрицу данных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Примените алгоритм К-Средних на новых данных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????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3435145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1B570F-A873-4E30-BE1E-643E48383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52" t="7995" r="6810" b="2237"/>
          <a:stretch/>
        </p:blipFill>
        <p:spPr>
          <a:xfrm>
            <a:off x="2764159" y="1311738"/>
            <a:ext cx="5962261" cy="4498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1F101-A9EA-4EAC-A0EF-19728D0460EC}"/>
              </a:ext>
            </a:extLst>
          </p:cNvPr>
          <p:cNvSpPr txBox="1"/>
          <p:nvPr/>
        </p:nvSpPr>
        <p:spPr>
          <a:xfrm>
            <a:off x="921272" y="5901826"/>
            <a:ext cx="9856722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Ng, Andrew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, Michael Jordan, and Yair Weiss. "On spectral clustering: Analysis and an algorithm." Advances in neural information processing systems 14 (2001).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09408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616CD1-815E-4AA9-84FA-F231C1EA9C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272" y="3303038"/>
            <a:ext cx="3670824" cy="3420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FE617D-98CE-49A4-9EBA-F376F226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0750" y="1299161"/>
            <a:ext cx="3001552" cy="20038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23FE0B-F6B6-4603-8A6C-387A6B28D1E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129" y="3318992"/>
            <a:ext cx="3570698" cy="34202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A0B6DB-4FC9-4776-B866-BAD5DF53C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9753" y="1299161"/>
            <a:ext cx="3025449" cy="2019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B886FF-6343-4715-9ACA-7EE11F77551D}"/>
                  </a:ext>
                </a:extLst>
              </p:cNvPr>
              <p:cNvSpPr txBox="1"/>
              <p:nvPr/>
            </p:nvSpPr>
            <p:spPr>
              <a:xfrm>
                <a:off x="4481422" y="2301099"/>
                <a:ext cx="7557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B886FF-6343-4715-9ACA-7EE11F775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22" y="2301099"/>
                <a:ext cx="755779" cy="584775"/>
              </a:xfrm>
              <a:prstGeom prst="rect">
                <a:avLst/>
              </a:prstGeom>
              <a:blipFill>
                <a:blip r:embed="rId8"/>
                <a:stretch>
                  <a:fillRect r="-435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E6353-1B40-4AC0-A43F-527A77546EB8}"/>
                  </a:ext>
                </a:extLst>
              </p:cNvPr>
              <p:cNvSpPr txBox="1"/>
              <p:nvPr/>
            </p:nvSpPr>
            <p:spPr>
              <a:xfrm>
                <a:off x="10141158" y="2301099"/>
                <a:ext cx="7557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E6353-1B40-4AC0-A43F-527A7754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158" y="2301099"/>
                <a:ext cx="755779" cy="584775"/>
              </a:xfrm>
              <a:prstGeom prst="rect">
                <a:avLst/>
              </a:prstGeom>
              <a:blipFill>
                <a:blip r:embed="rId9"/>
                <a:stretch>
                  <a:fillRect r="-7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89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 (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совместно с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00392" y="1363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412776"/>
            <a:ext cx="12192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мощный метод кластеризации данных, который может идентифицировать кластеры, даже если они не могут быть четко разделены.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 на основе графа, который позволяет зафиксировать базовую структуру данных, делая ее более гибкой, чем традиционные методы кластеризации.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 может потребовать значительных вычислительных ресурсов, особенно для больших наборов данных или многомерных пространственных объектов.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зависеть от выбора метрики сходства и количества кластеров, что может потребовать нескольких запусков с разными настройками параметров.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Его можно использовать для извлечения признаков и уменьшения размерности в других алгоритмах машинного обучения.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больших наборов данных нужно еще посчитать собственные значения и вектора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Надо разбираться с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гиперпараметрами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19801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104D002-3332-EB2E-5865-0E51FC5BBD98}"/>
              </a:ext>
            </a:extLst>
          </p:cNvPr>
          <p:cNvSpPr/>
          <p:nvPr/>
        </p:nvSpPr>
        <p:spPr>
          <a:xfrm>
            <a:off x="722423" y="1231542"/>
            <a:ext cx="105131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к-Средних 2.0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круги, но и эллипсы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epsilon, min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 и не шум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графы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матрицы близости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Туда-сюда собственные значения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Зачем-то внутри к-Средние</a:t>
            </a:r>
          </a:p>
        </p:txBody>
      </p:sp>
    </p:spTree>
    <p:extLst>
      <p:ext uri="{BB962C8B-B14F-4D97-AF65-F5344CB8AC3E}">
        <p14:creationId xmlns:p14="http://schemas.microsoft.com/office/powerpoint/2010/main" val="20927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 2.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335360" y="508518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2902968" y="5239756"/>
            <a:ext cx="9289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выдает номер кластера для каждой точки</a:t>
            </a:r>
          </a:p>
        </p:txBody>
      </p:sp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428B3BE8-654D-48E1-A778-BAE8E04D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521" y="1592102"/>
            <a:ext cx="4032448" cy="2931826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D5FFF451-92C6-4DC5-9033-E963FB5FE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13" y="1565798"/>
            <a:ext cx="4114463" cy="298443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66787" y="1149553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7" y="1149553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52534" y="1736602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1736602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41437" y="1829362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52534" y="2318340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2318340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240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53156" y="2314623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-18132" y="2867160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2" y="2867160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894561" y="2867160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52534" y="3382237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3382237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79128" y="3364282"/>
            <a:ext cx="3460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268760"/>
            <a:ext cx="7960882" cy="44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90500" y="6381328"/>
            <a:ext cx="1200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</a:p>
        </p:txBody>
      </p:sp>
    </p:spTree>
    <p:extLst>
      <p:ext uri="{BB962C8B-B14F-4D97-AF65-F5344CB8AC3E}">
        <p14:creationId xmlns:p14="http://schemas.microsoft.com/office/powerpoint/2010/main" val="20042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021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9836</TotalTime>
  <Words>1787</Words>
  <Application>Microsoft Office PowerPoint</Application>
  <PresentationFormat>Широкоэкранный</PresentationFormat>
  <Paragraphs>564</Paragraphs>
  <Slides>48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8" baseType="lpstr">
      <vt:lpstr>-apple-system</vt:lpstr>
      <vt:lpstr>Arial</vt:lpstr>
      <vt:lpstr>Calibri</vt:lpstr>
      <vt:lpstr>Cambria Math</vt:lpstr>
      <vt:lpstr>Comic Sans MS</vt:lpstr>
      <vt:lpstr>Courier New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 (совместно с ChatGPT)</vt:lpstr>
      <vt:lpstr>Презентация PowerPoint</vt:lpstr>
      <vt:lpstr>Алгоритм</vt:lpstr>
      <vt:lpstr>Как выбрать метрику расстояния для групп точек?</vt:lpstr>
      <vt:lpstr>Презентация PowerPoint</vt:lpstr>
      <vt:lpstr>Презентация PowerPoint</vt:lpstr>
      <vt:lpstr>Как выбрать метрику расстояния для групп точек?</vt:lpstr>
      <vt:lpstr>Как выбрать метрику расстояния для групп точек?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</vt:lpstr>
      <vt:lpstr>Презентация PowerPoint</vt:lpstr>
      <vt:lpstr> Density-Based Spatial Clustering of Applications with Noise 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 (совместно с ChatGPT)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341</cp:revision>
  <dcterms:created xsi:type="dcterms:W3CDTF">2019-05-20T04:53:11Z</dcterms:created>
  <dcterms:modified xsi:type="dcterms:W3CDTF">2023-10-23T07:09:15Z</dcterms:modified>
</cp:coreProperties>
</file>